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Open Sans" panose="020B0606030504020204" pitchFamily="3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3037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784" y="1408890"/>
            <a:ext cx="5219700" cy="8077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02784" y="2636216"/>
            <a:ext cx="11575431" cy="807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ANPR &amp; ATCC Smart Traffic Management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902784" y="363584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Combining automated number plate recognition and traffic counting to deliver powerful insights for transportation management.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DF6BC3-4AE7-CCF2-07E6-91D025B4F1E8}"/>
              </a:ext>
            </a:extLst>
          </p:cNvPr>
          <p:cNvSpPr/>
          <p:nvPr/>
        </p:nvSpPr>
        <p:spPr>
          <a:xfrm>
            <a:off x="12701239" y="7705493"/>
            <a:ext cx="1851102" cy="4348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5902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Thank You</a:t>
            </a:r>
            <a:endParaRPr lang="en-US" sz="89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7D33235-898F-81D4-BE28-FB435450D6F4}"/>
              </a:ext>
            </a:extLst>
          </p:cNvPr>
          <p:cNvSpPr/>
          <p:nvPr/>
        </p:nvSpPr>
        <p:spPr>
          <a:xfrm>
            <a:off x="12846205" y="7738946"/>
            <a:ext cx="1672683" cy="3902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84509"/>
            <a:ext cx="76382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Revolutionizing Urban Mobility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37522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Our system utilizes advanced </a:t>
            </a: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Deep Learning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</a:t>
            </a: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Object Detection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techniques to automate traffic monitoring and control by recognizing vehicle number plates in real-time and classifying vehicles based on type.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69320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solution enhances urban mobility, improves traffic efficiency, and supports smarter, safer city infrastructure.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3088600"/>
            <a:ext cx="5463540" cy="310134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7754025-CDAA-BC2B-160A-7454739E5D07}"/>
              </a:ext>
            </a:extLst>
          </p:cNvPr>
          <p:cNvSpPr/>
          <p:nvPr/>
        </p:nvSpPr>
        <p:spPr>
          <a:xfrm>
            <a:off x="12812751" y="7493619"/>
            <a:ext cx="1728439" cy="6356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1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22205" y="931664"/>
            <a:ext cx="4951452" cy="636627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48784" y="1096923"/>
            <a:ext cx="7646432" cy="1337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Limitations of Current Traffic Management</a:t>
            </a:r>
            <a:endParaRPr lang="en-US" sz="4200" dirty="0"/>
          </a:p>
        </p:txBody>
      </p:sp>
      <p:sp>
        <p:nvSpPr>
          <p:cNvPr id="5" name="Shape 1"/>
          <p:cNvSpPr/>
          <p:nvPr/>
        </p:nvSpPr>
        <p:spPr>
          <a:xfrm>
            <a:off x="748784" y="2754868"/>
            <a:ext cx="3716298" cy="2499003"/>
          </a:xfrm>
          <a:prstGeom prst="roundRect">
            <a:avLst>
              <a:gd name="adj" fmla="val 359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970240" y="2976324"/>
            <a:ext cx="3244453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Manual Traffic Management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970240" y="3438882"/>
            <a:ext cx="3273385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Inefficient during peak hours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970240" y="3855958"/>
            <a:ext cx="3273385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Prone to human error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970240" y="4273034"/>
            <a:ext cx="3273385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Limited to basic traffic data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970240" y="4690110"/>
            <a:ext cx="3273385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Manual effort for analysis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4678918" y="2754868"/>
            <a:ext cx="3716298" cy="2499003"/>
          </a:xfrm>
          <a:prstGeom prst="roundRect">
            <a:avLst>
              <a:gd name="adj" fmla="val 3596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4900374" y="2976324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Static Signal Systems</a:t>
            </a:r>
            <a:endParaRPr lang="en-US" sz="2100" dirty="0"/>
          </a:p>
        </p:txBody>
      </p:sp>
      <p:sp>
        <p:nvSpPr>
          <p:cNvPr id="13" name="Text 9"/>
          <p:cNvSpPr/>
          <p:nvPr/>
        </p:nvSpPr>
        <p:spPr>
          <a:xfrm>
            <a:off x="4900374" y="3438882"/>
            <a:ext cx="3273385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Lack adaptability to varying traffic conditions</a:t>
            </a:r>
            <a:endParaRPr lang="en-US" sz="1650" dirty="0"/>
          </a:p>
        </p:txBody>
      </p:sp>
      <p:sp>
        <p:nvSpPr>
          <p:cNvPr id="14" name="Text 10"/>
          <p:cNvSpPr/>
          <p:nvPr/>
        </p:nvSpPr>
        <p:spPr>
          <a:xfrm>
            <a:off x="4900374" y="4198263"/>
            <a:ext cx="3273385" cy="6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Less efficient in real-time scenarios</a:t>
            </a:r>
            <a:endParaRPr lang="en-US" sz="1650" dirty="0"/>
          </a:p>
        </p:txBody>
      </p:sp>
      <p:sp>
        <p:nvSpPr>
          <p:cNvPr id="15" name="Shape 11"/>
          <p:cNvSpPr/>
          <p:nvPr/>
        </p:nvSpPr>
        <p:spPr>
          <a:xfrm>
            <a:off x="748784" y="5467707"/>
            <a:ext cx="7646432" cy="1664851"/>
          </a:xfrm>
          <a:prstGeom prst="roundRect">
            <a:avLst>
              <a:gd name="adj" fmla="val 539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70240" y="5689163"/>
            <a:ext cx="2674382" cy="33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Technological Gaps</a:t>
            </a:r>
            <a:endParaRPr lang="en-US" sz="2100" dirty="0"/>
          </a:p>
        </p:txBody>
      </p:sp>
      <p:sp>
        <p:nvSpPr>
          <p:cNvPr id="17" name="Text 13"/>
          <p:cNvSpPr/>
          <p:nvPr/>
        </p:nvSpPr>
        <p:spPr>
          <a:xfrm>
            <a:off x="970240" y="6151721"/>
            <a:ext cx="7203519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Limited integration of AI-driven solutions</a:t>
            </a:r>
            <a:endParaRPr lang="en-US" sz="1650" dirty="0"/>
          </a:p>
        </p:txBody>
      </p:sp>
      <p:sp>
        <p:nvSpPr>
          <p:cNvPr id="18" name="Text 14"/>
          <p:cNvSpPr/>
          <p:nvPr/>
        </p:nvSpPr>
        <p:spPr>
          <a:xfrm>
            <a:off x="970240" y="6568797"/>
            <a:ext cx="7203519" cy="34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Outdated infrastructure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9617"/>
            <a:ext cx="108817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Automatic Number Plate Recognition (ANPR)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1202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Exploring the applications and benefits of ANPR systems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30078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380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Purpose of ANPR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87096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Detects and extracts license plate information from vehicles in real-time.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530078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3380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Traffic Management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387096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Utilized for monitoring and controlling vehicular flow on roads.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530078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33805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Toll Collection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3870960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Automates toll payments, enhancing efficiency and reducing queues.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050393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Parking Systems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93790" y="6391275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Improves parking management through automatic vehicle identification.</a:t>
            </a:r>
            <a:endParaRPr lang="en-US" sz="17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5893" y="5050393"/>
            <a:ext cx="566976" cy="566976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5235893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Security Surveillance</a:t>
            </a:r>
            <a:endParaRPr lang="en-US" sz="2200" dirty="0"/>
          </a:p>
        </p:txBody>
      </p:sp>
      <p:sp>
        <p:nvSpPr>
          <p:cNvPr id="18" name="Text 11"/>
          <p:cNvSpPr/>
          <p:nvPr/>
        </p:nvSpPr>
        <p:spPr>
          <a:xfrm>
            <a:off x="5235893" y="6391275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Enhances security by tracking vehicles at critical locations.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760EB9D-2AB0-23FC-E5D1-DE2C1245D3B0}"/>
              </a:ext>
            </a:extLst>
          </p:cNvPr>
          <p:cNvSpPr/>
          <p:nvPr/>
        </p:nvSpPr>
        <p:spPr>
          <a:xfrm>
            <a:off x="12801600" y="7694341"/>
            <a:ext cx="1739590" cy="4460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7462"/>
            <a:ext cx="105350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Vehicle License Plate Recognition Workflow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8098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structured overview of vehicle plate recognition steps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27922"/>
            <a:ext cx="6521410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3561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Input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052411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System receives input from video feed or static image, initiating recognition process.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427922"/>
            <a:ext cx="6521410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42014" y="35619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Detection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542014" y="4052411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YOLO algorithm detects vehicles and isolates their license plates.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005030"/>
            <a:ext cx="6521410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20604" y="6139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Recognition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020604" y="6629519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EasyOCR technology extracts text from isolated license plates, converting images to text.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5005030"/>
            <a:ext cx="6521410" cy="90725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42014" y="61391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Storage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542014" y="6629519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 recognized data is organized and saved in CSV format for easy access and analysis.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1828A71-AABE-74D3-4BBD-13FC3455724F}"/>
              </a:ext>
            </a:extLst>
          </p:cNvPr>
          <p:cNvSpPr/>
          <p:nvPr/>
        </p:nvSpPr>
        <p:spPr>
          <a:xfrm>
            <a:off x="12823902" y="7750098"/>
            <a:ext cx="1683835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8438" y="2517100"/>
            <a:ext cx="4957524" cy="319539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40093" y="764381"/>
            <a:ext cx="7663815" cy="13218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Automated Traffic Classification and Control (ATCC)</a:t>
            </a:r>
            <a:endParaRPr lang="en-US" sz="4150" dirty="0"/>
          </a:p>
        </p:txBody>
      </p:sp>
      <p:sp>
        <p:nvSpPr>
          <p:cNvPr id="5" name="Text 1"/>
          <p:cNvSpPr/>
          <p:nvPr/>
        </p:nvSpPr>
        <p:spPr>
          <a:xfrm>
            <a:off x="740093" y="2170747"/>
            <a:ext cx="5544979" cy="528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Data Collection and Processing</a:t>
            </a:r>
            <a:endParaRPr lang="en-US" sz="3300" dirty="0"/>
          </a:p>
        </p:txBody>
      </p:sp>
      <p:sp>
        <p:nvSpPr>
          <p:cNvPr id="6" name="Text 2"/>
          <p:cNvSpPr/>
          <p:nvPr/>
        </p:nvSpPr>
        <p:spPr>
          <a:xfrm>
            <a:off x="740093" y="3016568"/>
            <a:ext cx="211455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01</a:t>
            </a:r>
            <a:endParaRPr lang="en-US" sz="1650" dirty="0"/>
          </a:p>
        </p:txBody>
      </p:sp>
      <p:sp>
        <p:nvSpPr>
          <p:cNvPr id="7" name="Shape 3"/>
          <p:cNvSpPr/>
          <p:nvPr/>
        </p:nvSpPr>
        <p:spPr>
          <a:xfrm>
            <a:off x="740093" y="3353157"/>
            <a:ext cx="3726180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8" name="Text 4"/>
          <p:cNvSpPr/>
          <p:nvPr/>
        </p:nvSpPr>
        <p:spPr>
          <a:xfrm>
            <a:off x="740093" y="3504605"/>
            <a:ext cx="3044071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Video Input and Processing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740093" y="3961805"/>
            <a:ext cx="3726180" cy="1353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System processes video frames from traffic cameras, capturing details such as vehicle position, movement, and class.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4677728" y="3016568"/>
            <a:ext cx="211455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02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4677728" y="3353157"/>
            <a:ext cx="3726180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2" name="Text 8"/>
          <p:cNvSpPr/>
          <p:nvPr/>
        </p:nvSpPr>
        <p:spPr>
          <a:xfrm>
            <a:off x="4677728" y="3504605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Data Preprocessing</a:t>
            </a:r>
            <a:endParaRPr lang="en-US" sz="2050" dirty="0"/>
          </a:p>
        </p:txBody>
      </p:sp>
      <p:sp>
        <p:nvSpPr>
          <p:cNvPr id="13" name="Text 9"/>
          <p:cNvSpPr/>
          <p:nvPr/>
        </p:nvSpPr>
        <p:spPr>
          <a:xfrm>
            <a:off x="4677728" y="3961805"/>
            <a:ext cx="3726180" cy="1014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Raw video data is processed to detect vehicle bounding boxes and license plate regions.</a:t>
            </a:r>
            <a:endParaRPr lang="en-US" sz="1650" dirty="0"/>
          </a:p>
        </p:txBody>
      </p:sp>
      <p:sp>
        <p:nvSpPr>
          <p:cNvPr id="14" name="Text 10"/>
          <p:cNvSpPr/>
          <p:nvPr/>
        </p:nvSpPr>
        <p:spPr>
          <a:xfrm>
            <a:off x="740093" y="5684877"/>
            <a:ext cx="211455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5" name="Shape 11"/>
          <p:cNvSpPr/>
          <p:nvPr/>
        </p:nvSpPr>
        <p:spPr>
          <a:xfrm>
            <a:off x="740093" y="6021467"/>
            <a:ext cx="7663815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6" name="Text 12"/>
          <p:cNvSpPr/>
          <p:nvPr/>
        </p:nvSpPr>
        <p:spPr>
          <a:xfrm>
            <a:off x="740093" y="6172914"/>
            <a:ext cx="3249097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Vehicle Detection with YOLO</a:t>
            </a:r>
            <a:endParaRPr lang="en-US" sz="2050" dirty="0"/>
          </a:p>
        </p:txBody>
      </p:sp>
      <p:sp>
        <p:nvSpPr>
          <p:cNvPr id="17" name="Text 13"/>
          <p:cNvSpPr/>
          <p:nvPr/>
        </p:nvSpPr>
        <p:spPr>
          <a:xfrm>
            <a:off x="740093" y="6630114"/>
            <a:ext cx="7663815" cy="676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YOLOv8 is used for real-time vehicle detection, classifying vehicles as cars, buses, motorcycles, and trucks.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1390" y="650915"/>
            <a:ext cx="4581406" cy="572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Innovative Technology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1390" y="1681639"/>
            <a:ext cx="3371969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Deep Learning Models in Use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641390" y="2098477"/>
            <a:ext cx="2912983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1. YOLO (You Only Look Once)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641390" y="2568059"/>
            <a:ext cx="6450330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object detection model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641390" y="2925247"/>
            <a:ext cx="6450330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 accuracy and speed for identifying vehicles and license plates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1390" y="3401616"/>
            <a:ext cx="3408878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2. Custom License Detection Model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641390" y="3871198"/>
            <a:ext cx="6450330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Tailored for recognizing license plates in varied environmental conditions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647903" y="4308634"/>
            <a:ext cx="6450330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Trained on diverse datasets for robustness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546300" y="1681639"/>
            <a:ext cx="2748796" cy="343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ATCC Techniques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7546300" y="2098477"/>
            <a:ext cx="2763203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1. Dynamic Traffic Detection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7546300" y="2568059"/>
            <a:ext cx="6450330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Uses YOLO to identify vehicle types (cars, trucks, buses, etc.)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7546300" y="3044428"/>
            <a:ext cx="2421136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2. Classification Features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7546300" y="3514011"/>
            <a:ext cx="6450330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Categorizes vehicles by size, type, and purpose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7546300" y="3871198"/>
            <a:ext cx="6450330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intelligent traffic light control and congestion management</a:t>
            </a:r>
            <a:endParaRPr lang="en-US" sz="140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141" y="5110282"/>
            <a:ext cx="4051854" cy="2740178"/>
          </a:xfrm>
          <a:prstGeom prst="rect">
            <a:avLst/>
          </a:prstGeom>
        </p:spPr>
      </p:pic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1234" y="5110281"/>
            <a:ext cx="5179576" cy="262866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B2B26274-619E-1CF5-65BA-940286A941BB}"/>
              </a:ext>
            </a:extLst>
          </p:cNvPr>
          <p:cNvSpPr/>
          <p:nvPr/>
        </p:nvSpPr>
        <p:spPr>
          <a:xfrm>
            <a:off x="12890810" y="7738946"/>
            <a:ext cx="1616927" cy="3902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986666"/>
            <a:ext cx="6810702" cy="3670943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47926" y="430530"/>
            <a:ext cx="5996583" cy="489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Assigning Number Plates to Vehicles</a:t>
            </a:r>
            <a:endParaRPr lang="en-US" sz="305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926" y="1154668"/>
            <a:ext cx="469702" cy="114300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1174194" y="1311235"/>
            <a:ext cx="1957030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Detect Vehicles</a:t>
            </a:r>
            <a:endParaRPr lang="en-US" sz="1500" dirty="0"/>
          </a:p>
        </p:txBody>
      </p:sp>
      <p:sp>
        <p:nvSpPr>
          <p:cNvPr id="7" name="Text 2"/>
          <p:cNvSpPr/>
          <p:nvPr/>
        </p:nvSpPr>
        <p:spPr>
          <a:xfrm>
            <a:off x="1174194" y="1649849"/>
            <a:ext cx="7421880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Detect vehicles using YOLO algorithm</a:t>
            </a:r>
            <a:endParaRPr lang="en-US" sz="12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717" y="2250638"/>
            <a:ext cx="469702" cy="114300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408986" y="2407206"/>
            <a:ext cx="1957030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Locate License Plates</a:t>
            </a:r>
            <a:endParaRPr lang="en-US" sz="1500" dirty="0"/>
          </a:p>
        </p:txBody>
      </p:sp>
      <p:sp>
        <p:nvSpPr>
          <p:cNvPr id="10" name="Text 4"/>
          <p:cNvSpPr/>
          <p:nvPr/>
        </p:nvSpPr>
        <p:spPr>
          <a:xfrm>
            <a:off x="1373148" y="2698790"/>
            <a:ext cx="7187089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Locate license plate regions using custom model</a:t>
            </a:r>
            <a:endParaRPr lang="en-US" sz="12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627" y="3346609"/>
            <a:ext cx="469702" cy="114300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643896" y="3503176"/>
            <a:ext cx="1957030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Extract Plate Details</a:t>
            </a:r>
            <a:endParaRPr lang="en-US" sz="1500" dirty="0"/>
          </a:p>
        </p:txBody>
      </p:sp>
      <p:sp>
        <p:nvSpPr>
          <p:cNvPr id="13" name="Text 6"/>
          <p:cNvSpPr/>
          <p:nvPr/>
        </p:nvSpPr>
        <p:spPr>
          <a:xfrm>
            <a:off x="1643896" y="3841790"/>
            <a:ext cx="6952178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Extract plate details via OCR technology</a:t>
            </a:r>
            <a:endParaRPr lang="en-US" sz="1200" dirty="0"/>
          </a:p>
        </p:txBody>
      </p:sp>
      <p:sp>
        <p:nvSpPr>
          <p:cNvPr id="14" name="Text 7"/>
          <p:cNvSpPr/>
          <p:nvPr/>
        </p:nvSpPr>
        <p:spPr>
          <a:xfrm>
            <a:off x="547926" y="4520803"/>
            <a:ext cx="3227665" cy="391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Vehicle Tracking System</a:t>
            </a:r>
            <a:endParaRPr lang="en-US" sz="2450" dirty="0"/>
          </a:p>
        </p:txBody>
      </p:sp>
      <p:sp>
        <p:nvSpPr>
          <p:cNvPr id="15" name="Shape 8"/>
          <p:cNvSpPr/>
          <p:nvPr/>
        </p:nvSpPr>
        <p:spPr>
          <a:xfrm>
            <a:off x="547926" y="5146953"/>
            <a:ext cx="8048149" cy="1253252"/>
          </a:xfrm>
          <a:prstGeom prst="roundRect">
            <a:avLst>
              <a:gd name="adj" fmla="val 5247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16" name="Text 9"/>
          <p:cNvSpPr/>
          <p:nvPr/>
        </p:nvSpPr>
        <p:spPr>
          <a:xfrm>
            <a:off x="727353" y="5326380"/>
            <a:ext cx="1957030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Tracking Mechanism</a:t>
            </a:r>
            <a:endParaRPr lang="en-US" sz="1500" dirty="0"/>
          </a:p>
        </p:txBody>
      </p:sp>
      <p:sp>
        <p:nvSpPr>
          <p:cNvPr id="17" name="Text 10"/>
          <p:cNvSpPr/>
          <p:nvPr/>
        </p:nvSpPr>
        <p:spPr>
          <a:xfrm>
            <a:off x="727353" y="5664994"/>
            <a:ext cx="7689294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Combines object detection with motion tracking algorithms</a:t>
            </a:r>
            <a:endParaRPr lang="en-US" sz="1200" dirty="0"/>
          </a:p>
        </p:txBody>
      </p:sp>
      <p:sp>
        <p:nvSpPr>
          <p:cNvPr id="18" name="Text 11"/>
          <p:cNvSpPr/>
          <p:nvPr/>
        </p:nvSpPr>
        <p:spPr>
          <a:xfrm>
            <a:off x="727353" y="5970270"/>
            <a:ext cx="7689294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Maintains consistent identification of vehicles across frames</a:t>
            </a:r>
            <a:endParaRPr lang="en-US" sz="1200" dirty="0"/>
          </a:p>
        </p:txBody>
      </p:sp>
      <p:sp>
        <p:nvSpPr>
          <p:cNvPr id="19" name="Shape 12"/>
          <p:cNvSpPr/>
          <p:nvPr/>
        </p:nvSpPr>
        <p:spPr>
          <a:xfrm>
            <a:off x="547926" y="6556772"/>
            <a:ext cx="8048149" cy="1253252"/>
          </a:xfrm>
          <a:prstGeom prst="roundRect">
            <a:avLst>
              <a:gd name="adj" fmla="val 5247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20" name="Text 13"/>
          <p:cNvSpPr/>
          <p:nvPr/>
        </p:nvSpPr>
        <p:spPr>
          <a:xfrm>
            <a:off x="727353" y="6736199"/>
            <a:ext cx="1957030" cy="244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Components</a:t>
            </a:r>
            <a:endParaRPr lang="en-US" sz="1500" dirty="0"/>
          </a:p>
        </p:txBody>
      </p:sp>
      <p:sp>
        <p:nvSpPr>
          <p:cNvPr id="21" name="Text 14"/>
          <p:cNvSpPr/>
          <p:nvPr/>
        </p:nvSpPr>
        <p:spPr>
          <a:xfrm>
            <a:off x="727353" y="7074813"/>
            <a:ext cx="7689294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Unique ID assignment for each detected vehicle</a:t>
            </a:r>
            <a:endParaRPr lang="en-US" sz="1200" dirty="0"/>
          </a:p>
        </p:txBody>
      </p:sp>
      <p:sp>
        <p:nvSpPr>
          <p:cNvPr id="22" name="Text 15"/>
          <p:cNvSpPr/>
          <p:nvPr/>
        </p:nvSpPr>
        <p:spPr>
          <a:xfrm>
            <a:off x="727353" y="7380089"/>
            <a:ext cx="7689294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Trajectory mapping to monitor movement</a:t>
            </a:r>
            <a:endParaRPr lang="en-US" sz="12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D94B562-61E4-EE24-6C41-C0142595EA33}"/>
              </a:ext>
            </a:extLst>
          </p:cNvPr>
          <p:cNvSpPr/>
          <p:nvPr/>
        </p:nvSpPr>
        <p:spPr>
          <a:xfrm>
            <a:off x="12879659" y="7810024"/>
            <a:ext cx="1661531" cy="2857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0093" y="594955"/>
            <a:ext cx="5286970" cy="660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Future Enhancement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740093" y="1573054"/>
            <a:ext cx="6469380" cy="2755940"/>
          </a:xfrm>
          <a:prstGeom prst="roundRect">
            <a:avLst>
              <a:gd name="adj" fmla="val 3223"/>
            </a:avLst>
          </a:prstGeom>
          <a:solidFill>
            <a:srgbClr val="EBE2E0"/>
          </a:solidFill>
          <a:ln w="7620">
            <a:solidFill>
              <a:srgbClr val="16FFB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59167" y="1792129"/>
            <a:ext cx="634365" cy="634365"/>
          </a:xfrm>
          <a:prstGeom prst="roundRect">
            <a:avLst>
              <a:gd name="adj" fmla="val 14412973"/>
            </a:avLst>
          </a:prstGeom>
          <a:solidFill>
            <a:srgbClr val="16FFBB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594" y="1930837"/>
            <a:ext cx="285393" cy="35683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59167" y="2637949"/>
            <a:ext cx="4147899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AI and Machine Learning Integration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959167" y="3095149"/>
            <a:ext cx="6031230" cy="1014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AI-driven ANPR systems will adapt to various plate designs, fonts, and languages. ML algorithms will continuously improve recognition accuracy, even in tough conditions.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7420928" y="1573054"/>
            <a:ext cx="6469380" cy="2755940"/>
          </a:xfrm>
          <a:prstGeom prst="roundRect">
            <a:avLst>
              <a:gd name="adj" fmla="val 3223"/>
            </a:avLst>
          </a:prstGeom>
          <a:solidFill>
            <a:srgbClr val="EBE2E0"/>
          </a:solidFill>
          <a:ln w="7620">
            <a:solidFill>
              <a:srgbClr val="29DDDA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640003" y="1792129"/>
            <a:ext cx="634365" cy="634365"/>
          </a:xfrm>
          <a:prstGeom prst="roundRect">
            <a:avLst>
              <a:gd name="adj" fmla="val 14412973"/>
            </a:avLst>
          </a:prstGeom>
          <a:solidFill>
            <a:srgbClr val="29DDDA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4429" y="1930837"/>
            <a:ext cx="285393" cy="35683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40003" y="2637949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Edge Computing</a:t>
            </a:r>
            <a:endParaRPr lang="en-US" sz="2050" dirty="0"/>
          </a:p>
        </p:txBody>
      </p:sp>
      <p:sp>
        <p:nvSpPr>
          <p:cNvPr id="12" name="Text 8"/>
          <p:cNvSpPr/>
          <p:nvPr/>
        </p:nvSpPr>
        <p:spPr>
          <a:xfrm>
            <a:off x="7640003" y="3095149"/>
            <a:ext cx="6031230" cy="1014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Edge computing will enable real-time processing and decision-making at the source (e.g., cameras), reducing latency and enabling rapid response in critical applications.</a:t>
            </a:r>
            <a:endParaRPr lang="en-US" sz="1650" dirty="0"/>
          </a:p>
        </p:txBody>
      </p:sp>
      <p:sp>
        <p:nvSpPr>
          <p:cNvPr id="13" name="Shape 9"/>
          <p:cNvSpPr/>
          <p:nvPr/>
        </p:nvSpPr>
        <p:spPr>
          <a:xfrm>
            <a:off x="740093" y="4540448"/>
            <a:ext cx="6469380" cy="3094196"/>
          </a:xfrm>
          <a:prstGeom prst="roundRect">
            <a:avLst>
              <a:gd name="adj" fmla="val 2871"/>
            </a:avLst>
          </a:prstGeom>
          <a:solidFill>
            <a:srgbClr val="EBE2E0"/>
          </a:solidFill>
          <a:ln w="7620">
            <a:solidFill>
              <a:srgbClr val="37A7E7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59167" y="4759523"/>
            <a:ext cx="634365" cy="634365"/>
          </a:xfrm>
          <a:prstGeom prst="roundRect">
            <a:avLst>
              <a:gd name="adj" fmla="val 14412973"/>
            </a:avLst>
          </a:prstGeom>
          <a:solidFill>
            <a:srgbClr val="37A7E7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3594" y="4898231"/>
            <a:ext cx="285393" cy="35683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59167" y="5605343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Enhanced Security</a:t>
            </a:r>
            <a:endParaRPr lang="en-US" sz="2050" dirty="0"/>
          </a:p>
        </p:txBody>
      </p:sp>
      <p:sp>
        <p:nvSpPr>
          <p:cNvPr id="17" name="Text 12"/>
          <p:cNvSpPr/>
          <p:nvPr/>
        </p:nvSpPr>
        <p:spPr>
          <a:xfrm>
            <a:off x="959167" y="6062543"/>
            <a:ext cx="6031230" cy="1353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ANPR will continue to enhance security by identifying vehicles of interest and streamlining access control. Integration with surveillance systems will provide comprehensive security solutions.</a:t>
            </a:r>
            <a:endParaRPr lang="en-US" sz="1650" dirty="0"/>
          </a:p>
        </p:txBody>
      </p:sp>
      <p:sp>
        <p:nvSpPr>
          <p:cNvPr id="18" name="Shape 13"/>
          <p:cNvSpPr/>
          <p:nvPr/>
        </p:nvSpPr>
        <p:spPr>
          <a:xfrm>
            <a:off x="7420928" y="4540448"/>
            <a:ext cx="6469380" cy="3094196"/>
          </a:xfrm>
          <a:prstGeom prst="roundRect">
            <a:avLst>
              <a:gd name="adj" fmla="val 2871"/>
            </a:avLst>
          </a:prstGeom>
          <a:solidFill>
            <a:srgbClr val="EBE2E0"/>
          </a:solidFill>
          <a:ln w="7620">
            <a:solidFill>
              <a:srgbClr val="091231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640003" y="4759523"/>
            <a:ext cx="634365" cy="634365"/>
          </a:xfrm>
          <a:prstGeom prst="roundRect">
            <a:avLst>
              <a:gd name="adj" fmla="val 14412973"/>
            </a:avLst>
          </a:prstGeom>
          <a:solidFill>
            <a:srgbClr val="091231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4429" y="4898231"/>
            <a:ext cx="285393" cy="35683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40003" y="5605343"/>
            <a:ext cx="3969187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Smart Cities &amp; Traffic Management</a:t>
            </a:r>
            <a:endParaRPr lang="en-US" sz="2050" dirty="0"/>
          </a:p>
        </p:txBody>
      </p:sp>
      <p:sp>
        <p:nvSpPr>
          <p:cNvPr id="22" name="Text 16"/>
          <p:cNvSpPr/>
          <p:nvPr/>
        </p:nvSpPr>
        <p:spPr>
          <a:xfrm>
            <a:off x="7640003" y="6062543"/>
            <a:ext cx="6031230" cy="1014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ANPR will play a pivotal role in creating smarter, more efficient cities. Deployment of adaptive signals and dynamic signage.</a:t>
            </a:r>
            <a:endParaRPr lang="en-US" sz="16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86753FC-615F-F6D5-791B-3B7B7DC76270}"/>
              </a:ext>
            </a:extLst>
          </p:cNvPr>
          <p:cNvSpPr/>
          <p:nvPr/>
        </p:nvSpPr>
        <p:spPr>
          <a:xfrm>
            <a:off x="12890810" y="7794702"/>
            <a:ext cx="1605775" cy="3233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637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Open Sans</vt:lpstr>
      <vt:lpstr>Crimson Pro Bold</vt:lpstr>
      <vt:lpstr>Arial</vt:lpstr>
      <vt:lpstr>Crimson Pro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Isukapalli Eswar Vara kumar</cp:lastModifiedBy>
  <cp:revision>2</cp:revision>
  <dcterms:created xsi:type="dcterms:W3CDTF">2025-10-11T06:05:56Z</dcterms:created>
  <dcterms:modified xsi:type="dcterms:W3CDTF">2025-10-11T06:45:48Z</dcterms:modified>
</cp:coreProperties>
</file>